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35" r:id="rId5"/>
    <p:sldId id="336" r:id="rId6"/>
    <p:sldId id="339" r:id="rId7"/>
    <p:sldId id="340" r:id="rId8"/>
    <p:sldId id="341" r:id="rId9"/>
    <p:sldId id="342" r:id="rId10"/>
    <p:sldId id="344" r:id="rId11"/>
    <p:sldId id="345" r:id="rId12"/>
    <p:sldId id="34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D9A13F-1E2C-4A2B-BA91-F8455A775A8C}" v="15" dt="2024-01-31T16:02:36.320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94" autoAdjust="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nley Black" userId="f47fdb7545063e9e" providerId="LiveId" clId="{F5D9A13F-1E2C-4A2B-BA91-F8455A775A8C}"/>
    <pc:docChg chg="undo custSel delSld modSld">
      <pc:chgData name="Finley Black" userId="f47fdb7545063e9e" providerId="LiveId" clId="{F5D9A13F-1E2C-4A2B-BA91-F8455A775A8C}" dt="2024-02-01T20:13:04.744" v="820" actId="255"/>
      <pc:docMkLst>
        <pc:docMk/>
      </pc:docMkLst>
      <pc:sldChg chg="addSp delSp modSp mod">
        <pc:chgData name="Finley Black" userId="f47fdb7545063e9e" providerId="LiveId" clId="{F5D9A13F-1E2C-4A2B-BA91-F8455A775A8C}" dt="2024-02-01T20:12:32.656" v="815" actId="20577"/>
        <pc:sldMkLst>
          <pc:docMk/>
          <pc:sldMk cId="812209034" sldId="342"/>
        </pc:sldMkLst>
        <pc:spChg chg="add del mod">
          <ac:chgData name="Finley Black" userId="f47fdb7545063e9e" providerId="LiveId" clId="{F5D9A13F-1E2C-4A2B-BA91-F8455A775A8C}" dt="2024-01-31T15:46:01.719" v="43"/>
          <ac:spMkLst>
            <pc:docMk/>
            <pc:sldMk cId="812209034" sldId="342"/>
            <ac:spMk id="4" creationId="{8D97CD95-A6D1-C7C3-F7D9-C0AB6438B279}"/>
          </ac:spMkLst>
        </pc:spChg>
        <pc:spChg chg="mod">
          <ac:chgData name="Finley Black" userId="f47fdb7545063e9e" providerId="LiveId" clId="{F5D9A13F-1E2C-4A2B-BA91-F8455A775A8C}" dt="2024-01-31T15:44:49.362" v="29" actId="20577"/>
          <ac:spMkLst>
            <pc:docMk/>
            <pc:sldMk cId="812209034" sldId="342"/>
            <ac:spMk id="8" creationId="{03CA8C54-30A3-3553-626E-52909A83C86B}"/>
          </ac:spMkLst>
        </pc:spChg>
        <pc:spChg chg="del">
          <ac:chgData name="Finley Black" userId="f47fdb7545063e9e" providerId="LiveId" clId="{F5D9A13F-1E2C-4A2B-BA91-F8455A775A8C}" dt="2024-01-31T15:46:36.805" v="48" actId="478"/>
          <ac:spMkLst>
            <pc:docMk/>
            <pc:sldMk cId="812209034" sldId="342"/>
            <ac:spMk id="9" creationId="{57454D1F-D2CD-3356-639E-75B37DE30F1F}"/>
          </ac:spMkLst>
        </pc:spChg>
        <pc:spChg chg="add del mod">
          <ac:chgData name="Finley Black" userId="f47fdb7545063e9e" providerId="LiveId" clId="{F5D9A13F-1E2C-4A2B-BA91-F8455A775A8C}" dt="2024-01-31T15:46:41.230" v="49" actId="478"/>
          <ac:spMkLst>
            <pc:docMk/>
            <pc:sldMk cId="812209034" sldId="342"/>
            <ac:spMk id="10" creationId="{110BF202-06AA-A456-11D7-D80217AAD028}"/>
          </ac:spMkLst>
        </pc:spChg>
        <pc:spChg chg="add mod">
          <ac:chgData name="Finley Black" userId="f47fdb7545063e9e" providerId="LiveId" clId="{F5D9A13F-1E2C-4A2B-BA91-F8455A775A8C}" dt="2024-02-01T20:12:32.656" v="815" actId="20577"/>
          <ac:spMkLst>
            <pc:docMk/>
            <pc:sldMk cId="812209034" sldId="342"/>
            <ac:spMk id="11" creationId="{02A2F4A4-1570-28F7-0AFA-2A1CA33BF5CC}"/>
          </ac:spMkLst>
        </pc:spChg>
        <pc:spChg chg="add mod">
          <ac:chgData name="Finley Black" userId="f47fdb7545063e9e" providerId="LiveId" clId="{F5D9A13F-1E2C-4A2B-BA91-F8455A775A8C}" dt="2024-01-31T15:57:46.029" v="404" actId="1076"/>
          <ac:spMkLst>
            <pc:docMk/>
            <pc:sldMk cId="812209034" sldId="342"/>
            <ac:spMk id="13" creationId="{48FD4156-8B9A-E091-F0B1-1F8D2654B0BC}"/>
          </ac:spMkLst>
        </pc:spChg>
        <pc:graphicFrameChg chg="add mod">
          <ac:chgData name="Finley Black" userId="f47fdb7545063e9e" providerId="LiveId" clId="{F5D9A13F-1E2C-4A2B-BA91-F8455A775A8C}" dt="2024-01-31T15:45:39.962" v="34"/>
          <ac:graphicFrameMkLst>
            <pc:docMk/>
            <pc:sldMk cId="812209034" sldId="342"/>
            <ac:graphicFrameMk id="2" creationId="{6E8E66B8-8AEE-BBAD-832E-56B6D5C62601}"/>
          </ac:graphicFrameMkLst>
        </pc:graphicFrameChg>
        <pc:graphicFrameChg chg="add mod modGraphic">
          <ac:chgData name="Finley Black" userId="f47fdb7545063e9e" providerId="LiveId" clId="{F5D9A13F-1E2C-4A2B-BA91-F8455A775A8C}" dt="2024-01-31T15:45:54.489" v="42"/>
          <ac:graphicFrameMkLst>
            <pc:docMk/>
            <pc:sldMk cId="812209034" sldId="342"/>
            <ac:graphicFrameMk id="5" creationId="{5E4DFDC4-C835-BA92-F234-A7D85D3BF5DA}"/>
          </ac:graphicFrameMkLst>
        </pc:graphicFrameChg>
        <pc:graphicFrameChg chg="add mod modGraphic">
          <ac:chgData name="Finley Black" userId="f47fdb7545063e9e" providerId="LiveId" clId="{F5D9A13F-1E2C-4A2B-BA91-F8455A775A8C}" dt="2024-01-31T15:53:59.954" v="157" actId="14100"/>
          <ac:graphicFrameMkLst>
            <pc:docMk/>
            <pc:sldMk cId="812209034" sldId="342"/>
            <ac:graphicFrameMk id="6" creationId="{3684BDC4-94BB-2027-3EAD-660A2BAD8018}"/>
          </ac:graphicFrameMkLst>
        </pc:graphicFrameChg>
        <pc:graphicFrameChg chg="add mod">
          <ac:chgData name="Finley Black" userId="f47fdb7545063e9e" providerId="LiveId" clId="{F5D9A13F-1E2C-4A2B-BA91-F8455A775A8C}" dt="2024-01-31T15:55:56.161" v="199" actId="1076"/>
          <ac:graphicFrameMkLst>
            <pc:docMk/>
            <pc:sldMk cId="812209034" sldId="342"/>
            <ac:graphicFrameMk id="12" creationId="{C2B54E83-721D-A806-AFDA-26377C4EA57D}"/>
          </ac:graphicFrameMkLst>
        </pc:graphicFrameChg>
      </pc:sldChg>
      <pc:sldChg chg="del">
        <pc:chgData name="Finley Black" userId="f47fdb7545063e9e" providerId="LiveId" clId="{F5D9A13F-1E2C-4A2B-BA91-F8455A775A8C}" dt="2024-01-31T15:49:15.686" v="99" actId="2696"/>
        <pc:sldMkLst>
          <pc:docMk/>
          <pc:sldMk cId="3813948168" sldId="343"/>
        </pc:sldMkLst>
      </pc:sldChg>
      <pc:sldChg chg="addSp delSp modSp mod">
        <pc:chgData name="Finley Black" userId="f47fdb7545063e9e" providerId="LiveId" clId="{F5D9A13F-1E2C-4A2B-BA91-F8455A775A8C}" dt="2024-02-01T20:13:04.744" v="820" actId="255"/>
        <pc:sldMkLst>
          <pc:docMk/>
          <pc:sldMk cId="3119264358" sldId="344"/>
        </pc:sldMkLst>
        <pc:spChg chg="mod">
          <ac:chgData name="Finley Black" userId="f47fdb7545063e9e" providerId="LiveId" clId="{F5D9A13F-1E2C-4A2B-BA91-F8455A775A8C}" dt="2024-01-31T15:51:57.061" v="137" actId="14100"/>
          <ac:spMkLst>
            <pc:docMk/>
            <pc:sldMk cId="3119264358" sldId="344"/>
            <ac:spMk id="2" creationId="{BAFB573E-D6D3-B0CD-C07C-459CD26AF0D2}"/>
          </ac:spMkLst>
        </pc:spChg>
        <pc:spChg chg="del">
          <ac:chgData name="Finley Black" userId="f47fdb7545063e9e" providerId="LiveId" clId="{F5D9A13F-1E2C-4A2B-BA91-F8455A775A8C}" dt="2024-01-31T15:52:02.409" v="138" actId="478"/>
          <ac:spMkLst>
            <pc:docMk/>
            <pc:sldMk cId="3119264358" sldId="344"/>
            <ac:spMk id="3" creationId="{681FD557-D53B-0844-8823-CB23872487AF}"/>
          </ac:spMkLst>
        </pc:spChg>
        <pc:spChg chg="add del mod">
          <ac:chgData name="Finley Black" userId="f47fdb7545063e9e" providerId="LiveId" clId="{F5D9A13F-1E2C-4A2B-BA91-F8455A775A8C}" dt="2024-01-31T15:52:07.597" v="139" actId="478"/>
          <ac:spMkLst>
            <pc:docMk/>
            <pc:sldMk cId="3119264358" sldId="344"/>
            <ac:spMk id="7" creationId="{7DD8CEE1-B1F9-CC94-832B-6C075F7B7733}"/>
          </ac:spMkLst>
        </pc:spChg>
        <pc:spChg chg="add del mod">
          <ac:chgData name="Finley Black" userId="f47fdb7545063e9e" providerId="LiveId" clId="{F5D9A13F-1E2C-4A2B-BA91-F8455A775A8C}" dt="2024-01-31T15:52:13.629" v="141" actId="478"/>
          <ac:spMkLst>
            <pc:docMk/>
            <pc:sldMk cId="3119264358" sldId="344"/>
            <ac:spMk id="9" creationId="{4B1D70F7-2F02-52A5-58D7-D94A53CB5A71}"/>
          </ac:spMkLst>
        </pc:spChg>
        <pc:spChg chg="add mod">
          <ac:chgData name="Finley Black" userId="f47fdb7545063e9e" providerId="LiveId" clId="{F5D9A13F-1E2C-4A2B-BA91-F8455A775A8C}" dt="2024-02-01T20:13:04.744" v="820" actId="255"/>
          <ac:spMkLst>
            <pc:docMk/>
            <pc:sldMk cId="3119264358" sldId="344"/>
            <ac:spMk id="12" creationId="{A0101533-8771-34F8-D212-328B44E36B9F}"/>
          </ac:spMkLst>
        </pc:spChg>
        <pc:spChg chg="add mod">
          <ac:chgData name="Finley Black" userId="f47fdb7545063e9e" providerId="LiveId" clId="{F5D9A13F-1E2C-4A2B-BA91-F8455A775A8C}" dt="2024-01-31T15:58:46.848" v="426" actId="20577"/>
          <ac:spMkLst>
            <pc:docMk/>
            <pc:sldMk cId="3119264358" sldId="344"/>
            <ac:spMk id="13" creationId="{B238EE0A-41F3-C786-C0D6-9E0C869D295A}"/>
          </ac:spMkLst>
        </pc:spChg>
        <pc:graphicFrameChg chg="del">
          <ac:chgData name="Finley Black" userId="f47fdb7545063e9e" providerId="LiveId" clId="{F5D9A13F-1E2C-4A2B-BA91-F8455A775A8C}" dt="2024-01-31T15:52:10.967" v="140" actId="478"/>
          <ac:graphicFrameMkLst>
            <pc:docMk/>
            <pc:sldMk cId="3119264358" sldId="344"/>
            <ac:graphicFrameMk id="6" creationId="{0F79245D-314F-2B78-AB57-5196A89AD1B0}"/>
          </ac:graphicFrameMkLst>
        </pc:graphicFrameChg>
        <pc:graphicFrameChg chg="add mod modGraphic">
          <ac:chgData name="Finley Black" userId="f47fdb7545063e9e" providerId="LiveId" clId="{F5D9A13F-1E2C-4A2B-BA91-F8455A775A8C}" dt="2024-01-31T15:53:19.521" v="150" actId="2711"/>
          <ac:graphicFrameMkLst>
            <pc:docMk/>
            <pc:sldMk cId="3119264358" sldId="344"/>
            <ac:graphicFrameMk id="10" creationId="{0C90A33D-F925-F007-A6B2-B252E42BC1AD}"/>
          </ac:graphicFrameMkLst>
        </pc:graphicFrameChg>
        <pc:graphicFrameChg chg="add mod">
          <ac:chgData name="Finley Black" userId="f47fdb7545063e9e" providerId="LiveId" clId="{F5D9A13F-1E2C-4A2B-BA91-F8455A775A8C}" dt="2024-01-31T15:58:59.946" v="429" actId="14100"/>
          <ac:graphicFrameMkLst>
            <pc:docMk/>
            <pc:sldMk cId="3119264358" sldId="344"/>
            <ac:graphicFrameMk id="11" creationId="{5D85B248-3391-7536-3F01-7BC62E30ECE7}"/>
          </ac:graphicFrameMkLst>
        </pc:graphicFrameChg>
      </pc:sldChg>
      <pc:sldChg chg="modSp mod">
        <pc:chgData name="Finley Black" userId="f47fdb7545063e9e" providerId="LiveId" clId="{F5D9A13F-1E2C-4A2B-BA91-F8455A775A8C}" dt="2024-01-31T16:02:52.809" v="728" actId="1076"/>
        <pc:sldMkLst>
          <pc:docMk/>
          <pc:sldMk cId="1684465119" sldId="345"/>
        </pc:sldMkLst>
        <pc:spChg chg="mod">
          <ac:chgData name="Finley Black" userId="f47fdb7545063e9e" providerId="LiveId" clId="{F5D9A13F-1E2C-4A2B-BA91-F8455A775A8C}" dt="2024-01-31T15:59:56.665" v="475" actId="20577"/>
          <ac:spMkLst>
            <pc:docMk/>
            <pc:sldMk cId="1684465119" sldId="345"/>
            <ac:spMk id="2" creationId="{A28186A1-11A8-21B1-B6A0-AA1A1DAA5A9A}"/>
          </ac:spMkLst>
        </pc:spChg>
        <pc:spChg chg="mod">
          <ac:chgData name="Finley Black" userId="f47fdb7545063e9e" providerId="LiveId" clId="{F5D9A13F-1E2C-4A2B-BA91-F8455A775A8C}" dt="2024-01-31T16:01:56.118" v="708" actId="20577"/>
          <ac:spMkLst>
            <pc:docMk/>
            <pc:sldMk cId="1684465119" sldId="345"/>
            <ac:spMk id="5" creationId="{2726E51D-0E5E-98CC-19AE-F6AC7B00BF2E}"/>
          </ac:spMkLst>
        </pc:spChg>
        <pc:spChg chg="mod">
          <ac:chgData name="Finley Black" userId="f47fdb7545063e9e" providerId="LiveId" clId="{F5D9A13F-1E2C-4A2B-BA91-F8455A775A8C}" dt="2024-01-31T16:02:52.809" v="728" actId="1076"/>
          <ac:spMkLst>
            <pc:docMk/>
            <pc:sldMk cId="1684465119" sldId="345"/>
            <ac:spMk id="13" creationId="{A36326E3-7418-ADEF-0CFC-09C0C60DE169}"/>
          </ac:spMkLst>
        </pc:spChg>
      </pc:sldChg>
      <pc:sldChg chg="del">
        <pc:chgData name="Finley Black" userId="f47fdb7545063e9e" providerId="LiveId" clId="{F5D9A13F-1E2C-4A2B-BA91-F8455A775A8C}" dt="2024-01-31T15:59:25.187" v="430" actId="2696"/>
        <pc:sldMkLst>
          <pc:docMk/>
          <pc:sldMk cId="2981044871" sldId="346"/>
        </pc:sldMkLst>
      </pc:sldChg>
      <pc:sldChg chg="modSp mod">
        <pc:chgData name="Finley Black" userId="f47fdb7545063e9e" providerId="LiveId" clId="{F5D9A13F-1E2C-4A2B-BA91-F8455A775A8C}" dt="2024-01-31T16:04:16.439" v="780" actId="1076"/>
        <pc:sldMkLst>
          <pc:docMk/>
          <pc:sldMk cId="3493061142" sldId="347"/>
        </pc:sldMkLst>
        <pc:spChg chg="mod">
          <ac:chgData name="Finley Black" userId="f47fdb7545063e9e" providerId="LiveId" clId="{F5D9A13F-1E2C-4A2B-BA91-F8455A775A8C}" dt="2024-01-31T16:04:16.439" v="780" actId="1076"/>
          <ac:spMkLst>
            <pc:docMk/>
            <pc:sldMk cId="3493061142" sldId="347"/>
            <ac:spMk id="3" creationId="{1EC6DB3D-3AE2-9478-3245-FE2F98B96EC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Mean Prices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'[FInley_black capstone 2.xlsx]bedroom model 1'!$H$8:$I$8</c:f>
              <c:strCache>
                <c:ptCount val="2"/>
                <c:pt idx="0">
                  <c:v>2 bedroom</c:v>
                </c:pt>
                <c:pt idx="1">
                  <c:v>3 bedroom</c:v>
                </c:pt>
              </c:strCache>
            </c:strRef>
          </c:cat>
          <c:val>
            <c:numRef>
              <c:f>'[FInley_black capstone 2.xlsx]bedroom model 1'!$H$9:$I$9</c:f>
              <c:numCache>
                <c:formatCode>_("$"* #,##0.00_);_("$"* \(#,##0.00\);_("$"* "-"??_);_(@_)</c:formatCode>
                <c:ptCount val="2"/>
                <c:pt idx="0">
                  <c:v>158197.65921787708</c:v>
                </c:pt>
                <c:pt idx="1">
                  <c:v>181056.87064676618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B9-4EC7-BE25-8B14148330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06336895"/>
        <c:axId val="1134330207"/>
      </c:barChart>
      <c:catAx>
        <c:axId val="1206336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4330207"/>
        <c:crosses val="autoZero"/>
        <c:auto val="1"/>
        <c:lblAlgn val="ctr"/>
        <c:lblOffset val="100"/>
        <c:noMultiLvlLbl val="0"/>
      </c:catAx>
      <c:valAx>
        <c:axId val="1134330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63368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Mean</a:t>
            </a:r>
            <a:r>
              <a:rPr lang="en-US" baseline="0"/>
              <a:t> Prices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'[FInley_black capstone 2.xlsx]bathrooms model 2'!$H$8:$I$8</c:f>
              <c:strCache>
                <c:ptCount val="2"/>
                <c:pt idx="0">
                  <c:v>3 Bathroom</c:v>
                </c:pt>
                <c:pt idx="1">
                  <c:v>2 Bathroom</c:v>
                </c:pt>
              </c:strCache>
            </c:strRef>
          </c:cat>
          <c:val>
            <c:numRef>
              <c:f>'[FInley_black capstone 2.xlsx]bathrooms model 2'!$H$9:$I$9</c:f>
              <c:numCache>
                <c:formatCode>_("$"* #,##0.00_);_("$"* \(#,##0.00\);_("$"* "-"??_);_(@_)</c:formatCode>
                <c:ptCount val="2"/>
                <c:pt idx="0">
                  <c:v>347822.90909090912</c:v>
                </c:pt>
                <c:pt idx="1">
                  <c:v>213009.82552083334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E5-43DE-A78C-0925353E4B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1446991"/>
        <c:axId val="1134314831"/>
      </c:barChart>
      <c:catAx>
        <c:axId val="841446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4314831"/>
        <c:crosses val="autoZero"/>
        <c:auto val="1"/>
        <c:lblAlgn val="ctr"/>
        <c:lblOffset val="100"/>
        <c:noMultiLvlLbl val="0"/>
      </c:catAx>
      <c:valAx>
        <c:axId val="1134314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1446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.docs.live.net/f47fdb7545063e9e/Documents/FInley_black%20capstone%202.xlsx" TargetMode="Externa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/>
          <a:lstStyle/>
          <a:p>
            <a:r>
              <a:rPr lang="en-US" dirty="0"/>
              <a:t>Factors Driving home costs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80BFC0-E467-B4C9-6A63-A8697512F7BE}"/>
              </a:ext>
            </a:extLst>
          </p:cNvPr>
          <p:cNvSpPr txBox="1"/>
          <p:nvPr/>
        </p:nvSpPr>
        <p:spPr>
          <a:xfrm>
            <a:off x="7066845" y="5897880"/>
            <a:ext cx="3789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Presented by: Finley Black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Which factors contribute to housing prices?</a:t>
            </a:r>
          </a:p>
          <a:p>
            <a:r>
              <a:rPr lang="en-US" dirty="0"/>
              <a:t>Exploratory analysis</a:t>
            </a:r>
          </a:p>
          <a:p>
            <a:r>
              <a:rPr lang="en-US" dirty="0"/>
              <a:t>Do the number of bathrooms impact home price?</a:t>
            </a:r>
          </a:p>
          <a:p>
            <a:r>
              <a:rPr lang="en-US" dirty="0"/>
              <a:t>Do the number of bedrooms impact home price?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Hypothesis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/>
          <a:p>
            <a:r>
              <a:rPr lang="en-US" dirty="0"/>
              <a:t>Null Hypothesis 1 (h0): There is no difference in sale price between 2 and 3 bathroom homes.</a:t>
            </a:r>
          </a:p>
          <a:p>
            <a:r>
              <a:rPr lang="en-US" dirty="0"/>
              <a:t>Alternative Hypothesis 1 (ha): There is a significant (&gt;0.05%) difference in sale price between 2 and 3 bedroom homes. </a:t>
            </a:r>
          </a:p>
          <a:p>
            <a:pPr marL="0" indent="0">
              <a:buNone/>
            </a:pPr>
            <a:r>
              <a:rPr lang="en-US" dirty="0"/>
              <a:t>_______________________________</a:t>
            </a:r>
          </a:p>
          <a:p>
            <a:r>
              <a:rPr lang="en-US" dirty="0"/>
              <a:t>Null Hypothesis 2 (h0): There is no difference in sale price between 2 and 3 bedroom homes.</a:t>
            </a:r>
          </a:p>
          <a:p>
            <a:r>
              <a:rPr lang="en-US" dirty="0"/>
              <a:t>Alternative Hypothesis 2 (ha): There is significant (&gt;0.05%) difference in sale price between 2 and 3 bedroom homes.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694" y="-336973"/>
            <a:ext cx="5641897" cy="3316893"/>
          </a:xfrm>
        </p:spPr>
        <p:txBody>
          <a:bodyPr/>
          <a:lstStyle/>
          <a:p>
            <a:r>
              <a:rPr lang="en-US" dirty="0"/>
              <a:t>Process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3673281"/>
            <a:ext cx="5580586" cy="219759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Conduct exploratory analysis of the data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Conduct statistical analysis of variables via 2 factor t-tests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Exploratory Analysis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8369356-AD8E-7BF8-A3FA-BECD4B01F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040964"/>
              </p:ext>
            </p:extLst>
          </p:nvPr>
        </p:nvGraphicFramePr>
        <p:xfrm>
          <a:off x="911352" y="1623836"/>
          <a:ext cx="8714846" cy="2767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338166" imgH="2567806" progId="Excel.Sheet.12">
                  <p:embed/>
                </p:oleObj>
              </mc:Choice>
              <mc:Fallback>
                <p:oleObj name="Worksheet" r:id="rId2" imgW="7338166" imgH="2567806" progId="Excel.Shee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28369356-AD8E-7BF8-A3FA-BECD4B01F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1352" y="1623836"/>
                        <a:ext cx="8714846" cy="2767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Analysis of number of bedrooms</a:t>
            </a:r>
            <a:endParaRPr lang="en-ZA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684BDC4-94BB-2027-3EAD-660A2BAD801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32305153"/>
              </p:ext>
            </p:extLst>
          </p:nvPr>
        </p:nvGraphicFramePr>
        <p:xfrm>
          <a:off x="774492" y="2156792"/>
          <a:ext cx="6819004" cy="3406364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4590681">
                  <a:extLst>
                    <a:ext uri="{9D8B030D-6E8A-4147-A177-3AD203B41FA5}">
                      <a16:colId xmlns:a16="http://schemas.microsoft.com/office/drawing/2014/main" val="336561471"/>
                    </a:ext>
                  </a:extLst>
                </a:gridCol>
                <a:gridCol w="1139292">
                  <a:extLst>
                    <a:ext uri="{9D8B030D-6E8A-4147-A177-3AD203B41FA5}">
                      <a16:colId xmlns:a16="http://schemas.microsoft.com/office/drawing/2014/main" val="1420896961"/>
                    </a:ext>
                  </a:extLst>
                </a:gridCol>
                <a:gridCol w="1089031">
                  <a:extLst>
                    <a:ext uri="{9D8B030D-6E8A-4147-A177-3AD203B41FA5}">
                      <a16:colId xmlns:a16="http://schemas.microsoft.com/office/drawing/2014/main" val="780702036"/>
                    </a:ext>
                  </a:extLst>
                </a:gridCol>
              </a:tblGrid>
              <a:tr h="1984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2 bedroom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3 bedroom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extLst>
                  <a:ext uri="{0D108BD9-81ED-4DB2-BD59-A6C34878D82A}">
                    <a16:rowId xmlns:a16="http://schemas.microsoft.com/office/drawing/2014/main" val="3319389885"/>
                  </a:ext>
                </a:extLst>
              </a:tr>
              <a:tr h="3926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Mean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 $  158,197.66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 $181,056.87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extLst>
                  <a:ext uri="{0D108BD9-81ED-4DB2-BD59-A6C34878D82A}">
                    <a16:rowId xmlns:a16="http://schemas.microsoft.com/office/drawing/2014/main" val="1502227221"/>
                  </a:ext>
                </a:extLst>
              </a:tr>
              <a:tr h="3926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Variance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6114787424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4069664855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extLst>
                  <a:ext uri="{0D108BD9-81ED-4DB2-BD59-A6C34878D82A}">
                    <a16:rowId xmlns:a16="http://schemas.microsoft.com/office/drawing/2014/main" val="204816625"/>
                  </a:ext>
                </a:extLst>
              </a:tr>
              <a:tr h="19841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Observations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358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804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extLst>
                  <a:ext uri="{0D108BD9-81ED-4DB2-BD59-A6C34878D82A}">
                    <a16:rowId xmlns:a16="http://schemas.microsoft.com/office/drawing/2014/main" val="2649663246"/>
                  </a:ext>
                </a:extLst>
              </a:tr>
              <a:tr h="33175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Pooled Variance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4699068956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extLst>
                  <a:ext uri="{0D108BD9-81ED-4DB2-BD59-A6C34878D82A}">
                    <a16:rowId xmlns:a16="http://schemas.microsoft.com/office/drawing/2014/main" val="218201813"/>
                  </a:ext>
                </a:extLst>
              </a:tr>
              <a:tr h="19841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Hypothesized Mean Difference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extLst>
                  <a:ext uri="{0D108BD9-81ED-4DB2-BD59-A6C34878D82A}">
                    <a16:rowId xmlns:a16="http://schemas.microsoft.com/office/drawing/2014/main" val="1173361814"/>
                  </a:ext>
                </a:extLst>
              </a:tr>
              <a:tr h="19841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df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1160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extLst>
                  <a:ext uri="{0D108BD9-81ED-4DB2-BD59-A6C34878D82A}">
                    <a16:rowId xmlns:a16="http://schemas.microsoft.com/office/drawing/2014/main" val="1570599999"/>
                  </a:ext>
                </a:extLst>
              </a:tr>
              <a:tr h="495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t Stat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-5.248338154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extLst>
                  <a:ext uri="{0D108BD9-81ED-4DB2-BD59-A6C34878D82A}">
                    <a16:rowId xmlns:a16="http://schemas.microsoft.com/office/drawing/2014/main" val="475322211"/>
                  </a:ext>
                </a:extLst>
              </a:tr>
              <a:tr h="19841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P(T&lt;=t) one-tail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9.11904E-08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extLst>
                  <a:ext uri="{0D108BD9-81ED-4DB2-BD59-A6C34878D82A}">
                    <a16:rowId xmlns:a16="http://schemas.microsoft.com/office/drawing/2014/main" val="3379336577"/>
                  </a:ext>
                </a:extLst>
              </a:tr>
              <a:tr h="2234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t Critical one-tail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1.646168277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extLst>
                  <a:ext uri="{0D108BD9-81ED-4DB2-BD59-A6C34878D82A}">
                    <a16:rowId xmlns:a16="http://schemas.microsoft.com/office/drawing/2014/main" val="3886681295"/>
                  </a:ext>
                </a:extLst>
              </a:tr>
              <a:tr h="19841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P(T&lt;=t) two-tail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1.82E-07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extLst>
                  <a:ext uri="{0D108BD9-81ED-4DB2-BD59-A6C34878D82A}">
                    <a16:rowId xmlns:a16="http://schemas.microsoft.com/office/drawing/2014/main" val="1621326421"/>
                  </a:ext>
                </a:extLst>
              </a:tr>
              <a:tr h="2234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t Critical two-tail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1.962011145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636" marR="4636" marT="4636" marB="0" anchor="b"/>
                </a:tc>
                <a:extLst>
                  <a:ext uri="{0D108BD9-81ED-4DB2-BD59-A6C34878D82A}">
                    <a16:rowId xmlns:a16="http://schemas.microsoft.com/office/drawing/2014/main" val="114929179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A2F4A4-1570-28F7-0AFA-2A1CA33BF5CC}"/>
              </a:ext>
            </a:extLst>
          </p:cNvPr>
          <p:cNvSpPr txBox="1"/>
          <p:nvPr/>
        </p:nvSpPr>
        <p:spPr>
          <a:xfrm>
            <a:off x="1918253" y="5720223"/>
            <a:ext cx="4361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*P(T&lt;=t) = 0.</a:t>
            </a:r>
            <a:r>
              <a:rPr lang="en-US" sz="1400" b="0" i="0" dirty="0">
                <a:effectLst/>
              </a:rPr>
              <a:t> 0.000000182, therefore t</a:t>
            </a:r>
            <a:r>
              <a:rPr lang="en-US" sz="1400" dirty="0"/>
              <a:t>he null hypothesis is rejected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2B54E83-721D-A806-AFDA-26377C4EA5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1485717"/>
              </p:ext>
            </p:extLst>
          </p:nvPr>
        </p:nvGraphicFramePr>
        <p:xfrm>
          <a:off x="7258904" y="4337494"/>
          <a:ext cx="3939540" cy="2091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8FD4156-8B9A-E091-F0B1-1F8D2654B0BC}"/>
              </a:ext>
            </a:extLst>
          </p:cNvPr>
          <p:cNvSpPr txBox="1"/>
          <p:nvPr/>
        </p:nvSpPr>
        <p:spPr>
          <a:xfrm>
            <a:off x="8080514" y="2102406"/>
            <a:ext cx="37967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Conclusion: Allocating assets to the sale of homes with a greater number of bedrooms would result in a portfolio of higher value properties.</a:t>
            </a:r>
          </a:p>
        </p:txBody>
      </p:sp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59" y="137160"/>
            <a:ext cx="7459650" cy="1249680"/>
          </a:xfrm>
        </p:spPr>
        <p:txBody>
          <a:bodyPr/>
          <a:lstStyle/>
          <a:p>
            <a:r>
              <a:rPr lang="en-US" dirty="0"/>
              <a:t>Analysis of number of bathrooms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90A33D-F925-F007-A6B2-B252E42BC1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615141"/>
              </p:ext>
            </p:extLst>
          </p:nvPr>
        </p:nvGraphicFramePr>
        <p:xfrm>
          <a:off x="899157" y="1931670"/>
          <a:ext cx="6197382" cy="265176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3827794">
                  <a:extLst>
                    <a:ext uri="{9D8B030D-6E8A-4147-A177-3AD203B41FA5}">
                      <a16:colId xmlns:a16="http://schemas.microsoft.com/office/drawing/2014/main" val="2753748022"/>
                    </a:ext>
                  </a:extLst>
                </a:gridCol>
                <a:gridCol w="1184794">
                  <a:extLst>
                    <a:ext uri="{9D8B030D-6E8A-4147-A177-3AD203B41FA5}">
                      <a16:colId xmlns:a16="http://schemas.microsoft.com/office/drawing/2014/main" val="3230059683"/>
                    </a:ext>
                  </a:extLst>
                </a:gridCol>
                <a:gridCol w="1184794">
                  <a:extLst>
                    <a:ext uri="{9D8B030D-6E8A-4147-A177-3AD203B41FA5}">
                      <a16:colId xmlns:a16="http://schemas.microsoft.com/office/drawing/2014/main" val="172306147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3 Bathroom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2 Bathroom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249465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Mean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 $347,822.91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 $ 213,009.83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85118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Variance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27286234668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5248540157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311653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Observations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768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405987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Pooled Variance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6131151202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88592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Hypothesized Mean Difference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02118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+mj-lt"/>
                        </a:rPr>
                        <a:t>df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799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367014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t Stat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9.684614788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659188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P(T&lt;=t) one-tail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2.38251E-21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154603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t Critical one-tail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1.646762949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478294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P(T&lt;=t) two-tail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4.76502E-21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231597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t Critical two-tail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1.962937461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55959515"/>
                  </a:ext>
                </a:extLst>
              </a:tr>
            </a:tbl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D85B248-3391-7536-3F01-7BC62E30EC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7352810"/>
              </p:ext>
            </p:extLst>
          </p:nvPr>
        </p:nvGraphicFramePr>
        <p:xfrm>
          <a:off x="6948893" y="3826933"/>
          <a:ext cx="4343950" cy="2406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0101533-8771-34F8-D212-328B44E36B9F}"/>
              </a:ext>
            </a:extLst>
          </p:cNvPr>
          <p:cNvSpPr txBox="1"/>
          <p:nvPr/>
        </p:nvSpPr>
        <p:spPr>
          <a:xfrm>
            <a:off x="1606872" y="4776616"/>
            <a:ext cx="3065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*The null hypothesis is rejected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38EE0A-41F3-C786-C0D6-9E0C869D295A}"/>
              </a:ext>
            </a:extLst>
          </p:cNvPr>
          <p:cNvSpPr txBox="1"/>
          <p:nvPr/>
        </p:nvSpPr>
        <p:spPr>
          <a:xfrm>
            <a:off x="8179904" y="1931670"/>
            <a:ext cx="3528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Conclusion: Allocating assets to the sale of homes with a greater number of bathrooms would result in a portfolio of higher value properties.</a:t>
            </a:r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Final message and recommendations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/>
          <a:p>
            <a:r>
              <a:rPr lang="en-US" dirty="0"/>
              <a:t>Choosing to allocate funds towards homes with higher numbers of bedrooms and bathrooms would strengthen the business’s portfolio.</a:t>
            </a:r>
          </a:p>
          <a:p>
            <a:pPr lvl="1"/>
            <a:r>
              <a:rPr lang="en-US" dirty="0"/>
              <a:t>Help future home buyers understand the impact of their purchase choice and resale value.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36326E3-7418-ADEF-0CFC-09C0C60DE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1352" y="4935865"/>
            <a:ext cx="3002755" cy="707108"/>
          </a:xfrm>
        </p:spPr>
        <p:txBody>
          <a:bodyPr/>
          <a:lstStyle/>
          <a:p>
            <a:r>
              <a:rPr lang="en-US" dirty="0"/>
              <a:t>See workbook </a:t>
            </a:r>
            <a:r>
              <a:rPr lang="en-US" i="1" dirty="0">
                <a:hlinkClick r:id="rId2"/>
              </a:rPr>
              <a:t>here</a:t>
            </a:r>
            <a:endParaRPr lang="en-US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4378557"/>
            <a:ext cx="4010603" cy="1220732"/>
          </a:xfrm>
        </p:spPr>
        <p:txBody>
          <a:bodyPr/>
          <a:lstStyle/>
          <a:p>
            <a:r>
              <a:rPr lang="en-US" dirty="0"/>
              <a:t>Finley Black</a:t>
            </a:r>
          </a:p>
          <a:p>
            <a:r>
              <a:rPr lang="en-US" dirty="0"/>
              <a:t>Finley.a.black@gmail.com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86</TotalTime>
  <Words>405</Words>
  <Application>Microsoft Office PowerPoint</Application>
  <PresentationFormat>Widescreen</PresentationFormat>
  <Paragraphs>96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Avenir Next LT Pro Light</vt:lpstr>
      <vt:lpstr>Calibri</vt:lpstr>
      <vt:lpstr>Posterama</vt:lpstr>
      <vt:lpstr>Custom</vt:lpstr>
      <vt:lpstr>Worksheet</vt:lpstr>
      <vt:lpstr>Factors Driving home costs</vt:lpstr>
      <vt:lpstr>Project Goals</vt:lpstr>
      <vt:lpstr>Hypothesis</vt:lpstr>
      <vt:lpstr>Process</vt:lpstr>
      <vt:lpstr>Exploratory Analysis</vt:lpstr>
      <vt:lpstr>Analysis of number of bedrooms</vt:lpstr>
      <vt:lpstr>Analysis of number of bathrooms</vt:lpstr>
      <vt:lpstr>Final message and recommendations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Factors Driving home costs</dc:title>
  <dc:creator>Finley Black</dc:creator>
  <cp:lastModifiedBy>Finley Black</cp:lastModifiedBy>
  <cp:revision>1</cp:revision>
  <dcterms:created xsi:type="dcterms:W3CDTF">2024-01-31T14:40:29Z</dcterms:created>
  <dcterms:modified xsi:type="dcterms:W3CDTF">2024-02-01T20:13:15Z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